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Open Sans" charset="1" panose="020B0606030504020204"/>
      <p:regular r:id="rId12"/>
    </p:embeddedFont>
    <p:embeddedFont>
      <p:font typeface="Open Sans Bold" charset="1" panose="020B0806030504020204"/>
      <p:regular r:id="rId13"/>
    </p:embeddedFont>
    <p:embeddedFont>
      <p:font typeface="Open Sans Italics" charset="1" panose="020B0606030504020204"/>
      <p:regular r:id="rId14"/>
    </p:embeddedFont>
    <p:embeddedFont>
      <p:font typeface="Open Sans Bold Italics" charset="1" panose="020B0806030504020204"/>
      <p:regular r:id="rId15"/>
    </p:embeddedFont>
    <p:embeddedFont>
      <p:font typeface="Open Sans Light" charset="1" panose="020B0306030504020204"/>
      <p:regular r:id="rId16"/>
    </p:embeddedFont>
    <p:embeddedFont>
      <p:font typeface="Open Sans Light Italics" charset="1" panose="020B0306030504020204"/>
      <p:regular r:id="rId17"/>
    </p:embeddedFont>
    <p:embeddedFont>
      <p:font typeface="Open Sans Ultra-Bold" charset="1" panose="00000000000000000000"/>
      <p:regular r:id="rId18"/>
    </p:embeddedFont>
    <p:embeddedFont>
      <p:font typeface="Open Sans Ultra-Bold Italics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29" Target="slides/slide10.xml" Type="http://schemas.openxmlformats.org/officeDocument/2006/relationships/slide"/><Relationship Id="rId3" Target="viewProps.xml" Type="http://schemas.openxmlformats.org/officeDocument/2006/relationships/viewProps"/><Relationship Id="rId30" Target="slides/slide11.xml" Type="http://schemas.openxmlformats.org/officeDocument/2006/relationships/slide"/><Relationship Id="rId31" Target="slides/slide12.xml" Type="http://schemas.openxmlformats.org/officeDocument/2006/relationships/slide"/><Relationship Id="rId32" Target="slides/slide13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046" r="0" b="-2504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4306410" cy="4306410"/>
          </a:xfrm>
          <a:custGeom>
            <a:avLst/>
            <a:gdLst/>
            <a:ahLst/>
            <a:cxnLst/>
            <a:rect r="r" b="b" t="t" l="l"/>
            <a:pathLst>
              <a:path h="4306410" w="4306410">
                <a:moveTo>
                  <a:pt x="0" y="0"/>
                </a:moveTo>
                <a:lnTo>
                  <a:pt x="4306410" y="0"/>
                </a:lnTo>
                <a:lnTo>
                  <a:pt x="4306410" y="4306410"/>
                </a:lnTo>
                <a:lnTo>
                  <a:pt x="0" y="43064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952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4794077" y="866775"/>
            <a:ext cx="12211100" cy="1386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60"/>
              </a:lnSpc>
              <a:spcBef>
                <a:spcPct val="0"/>
              </a:spcBef>
            </a:pPr>
            <a:r>
              <a:rPr lang="en-US" sz="8042">
                <a:solidFill>
                  <a:srgbClr val="FFFFFF"/>
                </a:solidFill>
                <a:latin typeface="Open Sans Bold"/>
              </a:rPr>
              <a:t>N3 - Estrutura de Dados</a:t>
            </a:r>
          </a:p>
        </p:txBody>
      </p:sp>
      <p:sp>
        <p:nvSpPr>
          <p:cNvPr name="AutoShape 5" id="5"/>
          <p:cNvSpPr/>
          <p:nvPr/>
        </p:nvSpPr>
        <p:spPr>
          <a:xfrm>
            <a:off x="4540218" y="2272209"/>
            <a:ext cx="12718817" cy="70783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8866822" y="5076825"/>
            <a:ext cx="8392478" cy="2417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840"/>
              </a:lnSpc>
            </a:pPr>
            <a:r>
              <a:rPr lang="en-US" sz="3457">
                <a:solidFill>
                  <a:srgbClr val="FFFFFF"/>
                </a:solidFill>
                <a:latin typeface="Open Sans Bold"/>
              </a:rPr>
              <a:t>Serão analisadas as seguintes classes: </a:t>
            </a:r>
          </a:p>
          <a:p>
            <a:pPr algn="r">
              <a:lnSpc>
                <a:spcPts val="4840"/>
              </a:lnSpc>
            </a:pPr>
            <a:r>
              <a:rPr lang="en-US" sz="3457">
                <a:solidFill>
                  <a:srgbClr val="C8201B"/>
                </a:solidFill>
                <a:latin typeface="Open Sans Bold"/>
              </a:rPr>
              <a:t>ArvoreBinaria</a:t>
            </a:r>
          </a:p>
          <a:p>
            <a:pPr algn="r">
              <a:lnSpc>
                <a:spcPts val="4840"/>
              </a:lnSpc>
            </a:pPr>
            <a:r>
              <a:rPr lang="en-US" sz="3457">
                <a:solidFill>
                  <a:srgbClr val="C8201B"/>
                </a:solidFill>
                <a:latin typeface="Open Sans Bold"/>
              </a:rPr>
              <a:t>No</a:t>
            </a:r>
          </a:p>
          <a:p>
            <a:pPr algn="r">
              <a:lnSpc>
                <a:spcPts val="4840"/>
              </a:lnSpc>
            </a:pPr>
            <a:r>
              <a:rPr lang="en-US" sz="3457">
                <a:solidFill>
                  <a:srgbClr val="C8201B"/>
                </a:solidFill>
                <a:latin typeface="Open Sans Bold"/>
              </a:rPr>
              <a:t>ControleArvore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477760"/>
            <a:ext cx="6130290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Extra Bold"/>
              </a:rPr>
              <a:t>Integrantes: 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Gabriel Sizuo Rodrigues Hirata</a:t>
            </a:r>
          </a:p>
          <a:p>
            <a:pPr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Kaique Andrade dos Santos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138328"/>
            <a:ext cx="3345061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Extra Bold"/>
              </a:rPr>
              <a:t>Professor:</a:t>
            </a:r>
          </a:p>
          <a:p>
            <a:pPr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Carlos Veríssimo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046" r="0" b="-2504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4233"/>
            <a:ext cx="21043612" cy="11827289"/>
          </a:xfrm>
          <a:custGeom>
            <a:avLst/>
            <a:gdLst/>
            <a:ahLst/>
            <a:cxnLst/>
            <a:rect r="r" b="b" t="t" l="l"/>
            <a:pathLst>
              <a:path h="11827289" w="21043612">
                <a:moveTo>
                  <a:pt x="0" y="0"/>
                </a:moveTo>
                <a:lnTo>
                  <a:pt x="21043612" y="0"/>
                </a:lnTo>
                <a:lnTo>
                  <a:pt x="21043612" y="11827290"/>
                </a:lnTo>
                <a:lnTo>
                  <a:pt x="0" y="118272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372D3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777305" y="23177"/>
            <a:ext cx="1069172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 Bold"/>
              </a:rPr>
              <a:t>Impressão em Ordem (In-Order)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644201" y="5641415"/>
            <a:ext cx="8643799" cy="4536171"/>
            <a:chOff x="0" y="0"/>
            <a:chExt cx="2276556" cy="119471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276556" cy="1194712"/>
            </a:xfrm>
            <a:custGeom>
              <a:avLst/>
              <a:gdLst/>
              <a:ahLst/>
              <a:cxnLst/>
              <a:rect r="r" b="b" t="t" l="l"/>
              <a:pathLst>
                <a:path h="1194712" w="2276556">
                  <a:moveTo>
                    <a:pt x="0" y="0"/>
                  </a:moveTo>
                  <a:lnTo>
                    <a:pt x="2276556" y="0"/>
                  </a:lnTo>
                  <a:lnTo>
                    <a:pt x="2276556" y="1194712"/>
                  </a:lnTo>
                  <a:lnTo>
                    <a:pt x="0" y="119471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954817" y="5841678"/>
            <a:ext cx="8022566" cy="3645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44"/>
              </a:lnSpc>
            </a:pPr>
            <a:r>
              <a:rPr lang="en-US" sz="4174">
                <a:solidFill>
                  <a:srgbClr val="FFFFFF"/>
                </a:solidFill>
                <a:latin typeface="Open Sans"/>
              </a:rPr>
              <a:t>O código executa a impressão dos valores na árvore em ordem (in-order), resultando em uma travessia que exibe os valores em ordem crescente.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046" r="0" b="-2504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4233"/>
            <a:ext cx="21043612" cy="11827289"/>
          </a:xfrm>
          <a:custGeom>
            <a:avLst/>
            <a:gdLst/>
            <a:ahLst/>
            <a:cxnLst/>
            <a:rect r="r" b="b" t="t" l="l"/>
            <a:pathLst>
              <a:path h="11827289" w="21043612">
                <a:moveTo>
                  <a:pt x="0" y="0"/>
                </a:moveTo>
                <a:lnTo>
                  <a:pt x="21043612" y="0"/>
                </a:lnTo>
                <a:lnTo>
                  <a:pt x="21043612" y="11827290"/>
                </a:lnTo>
                <a:lnTo>
                  <a:pt x="0" y="118272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372D3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388653" y="23177"/>
            <a:ext cx="1351069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 Bold"/>
              </a:rPr>
              <a:t>Impressão em Pré-Ordem (In-Pre-Order)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644201" y="5750829"/>
            <a:ext cx="8643799" cy="4536171"/>
            <a:chOff x="0" y="0"/>
            <a:chExt cx="2276556" cy="119471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276556" cy="1194712"/>
            </a:xfrm>
            <a:custGeom>
              <a:avLst/>
              <a:gdLst/>
              <a:ahLst/>
              <a:cxnLst/>
              <a:rect r="r" b="b" t="t" l="l"/>
              <a:pathLst>
                <a:path h="1194712" w="2276556">
                  <a:moveTo>
                    <a:pt x="0" y="0"/>
                  </a:moveTo>
                  <a:lnTo>
                    <a:pt x="2276556" y="0"/>
                  </a:lnTo>
                  <a:lnTo>
                    <a:pt x="2276556" y="1194712"/>
                  </a:lnTo>
                  <a:lnTo>
                    <a:pt x="0" y="119471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644201" y="6015990"/>
            <a:ext cx="8022566" cy="3645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44"/>
              </a:lnSpc>
            </a:pPr>
            <a:r>
              <a:rPr lang="en-US" sz="4174">
                <a:solidFill>
                  <a:srgbClr val="FFFFFF"/>
                </a:solidFill>
                <a:latin typeface="Open Sans"/>
              </a:rPr>
              <a:t>A apresentação mostra a impressão dos valores na árvore em pré-ordem (in-pre-order), exibindo o valor do nó atual antes de visitar seus filhos.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046" r="0" b="-2504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4233"/>
            <a:ext cx="21043612" cy="11827289"/>
          </a:xfrm>
          <a:custGeom>
            <a:avLst/>
            <a:gdLst/>
            <a:ahLst/>
            <a:cxnLst/>
            <a:rect r="r" b="b" t="t" l="l"/>
            <a:pathLst>
              <a:path h="11827289" w="21043612">
                <a:moveTo>
                  <a:pt x="0" y="0"/>
                </a:moveTo>
                <a:lnTo>
                  <a:pt x="21043612" y="0"/>
                </a:lnTo>
                <a:lnTo>
                  <a:pt x="21043612" y="11827290"/>
                </a:lnTo>
                <a:lnTo>
                  <a:pt x="0" y="118272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372D3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264504" y="23177"/>
            <a:ext cx="1375899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 Bold"/>
              </a:rPr>
              <a:t>Impressão em Pós-Ordem (In-Pos-Order)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644201" y="5917878"/>
            <a:ext cx="8643799" cy="4259708"/>
            <a:chOff x="0" y="0"/>
            <a:chExt cx="2276556" cy="11218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276556" cy="1121898"/>
            </a:xfrm>
            <a:custGeom>
              <a:avLst/>
              <a:gdLst/>
              <a:ahLst/>
              <a:cxnLst/>
              <a:rect r="r" b="b" t="t" l="l"/>
              <a:pathLst>
                <a:path h="1121898" w="2276556">
                  <a:moveTo>
                    <a:pt x="0" y="0"/>
                  </a:moveTo>
                  <a:lnTo>
                    <a:pt x="2276556" y="0"/>
                  </a:lnTo>
                  <a:lnTo>
                    <a:pt x="2276556" y="1121898"/>
                  </a:lnTo>
                  <a:lnTo>
                    <a:pt x="0" y="1121898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954817" y="6015990"/>
            <a:ext cx="8022566" cy="3645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44"/>
              </a:lnSpc>
            </a:pPr>
            <a:r>
              <a:rPr lang="en-US" sz="4174">
                <a:solidFill>
                  <a:srgbClr val="FFFFFF"/>
                </a:solidFill>
                <a:latin typeface="Open Sans"/>
              </a:rPr>
              <a:t>A última forma de travessia exibida é a impressão em pós-ordem (in-pos-order), onde o valor do nó atual é exibido após visitar seus filhos.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046" r="0" b="-2504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602321" y="876300"/>
            <a:ext cx="13083357" cy="1338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06"/>
              </a:lnSpc>
            </a:pPr>
            <a:r>
              <a:rPr lang="en-US" sz="7790">
                <a:solidFill>
                  <a:srgbClr val="FFFFFF"/>
                </a:solidFill>
                <a:latin typeface="Open Sans Bold"/>
              </a:rPr>
              <a:t>Conclusão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775460"/>
            <a:ext cx="15282257" cy="4659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17"/>
              </a:lnSpc>
            </a:pPr>
            <a:r>
              <a:rPr lang="en-US" sz="3797">
                <a:solidFill>
                  <a:srgbClr val="FFFFFF"/>
                </a:solidFill>
                <a:latin typeface="Open Sans"/>
              </a:rPr>
              <a:t>Exploramos o funcionamento da árvore binária implementada em Java. Vimos como os valores são inseridos na árvore, como a árvore é construída e três formas diferentes de travessia: in-order, pre-order e pos-order. Essas travessias são úteis para explorar e processar os dados de maneiras específicas. A árvore binária é uma estrutura de dados fundamental para muitas aplicações algorítmicas.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046" r="0" b="-2504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37020" y="6479000"/>
            <a:ext cx="4722280" cy="3541710"/>
          </a:xfrm>
          <a:custGeom>
            <a:avLst/>
            <a:gdLst/>
            <a:ahLst/>
            <a:cxnLst/>
            <a:rect r="r" b="b" t="t" l="l"/>
            <a:pathLst>
              <a:path h="3541710" w="4722280">
                <a:moveTo>
                  <a:pt x="0" y="0"/>
                </a:moveTo>
                <a:lnTo>
                  <a:pt x="4722280" y="0"/>
                </a:lnTo>
                <a:lnTo>
                  <a:pt x="4722280" y="3541711"/>
                </a:lnTo>
                <a:lnTo>
                  <a:pt x="0" y="35417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23925"/>
            <a:ext cx="14474632" cy="6202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31"/>
              </a:lnSpc>
            </a:pPr>
            <a:r>
              <a:rPr lang="en-US" sz="5022">
                <a:solidFill>
                  <a:srgbClr val="FFFFFF"/>
                </a:solidFill>
                <a:latin typeface="Open Sans"/>
              </a:rPr>
              <a:t>Analisaremos o funcionamento do código Java que implementa uma árvore binária. O código é dividido em três classes: ArvoreBinaria, No e ControleArvore. Exploraremos como a árvore binária é construída, os valores inseridos nela e as diferentes formas de travessia (in-order, pre-order e pos-order) da árvore.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046" r="0" b="-2504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19709647" cy="10492696"/>
          </a:xfrm>
          <a:custGeom>
            <a:avLst/>
            <a:gdLst/>
            <a:ahLst/>
            <a:cxnLst/>
            <a:rect r="r" b="b" t="t" l="l"/>
            <a:pathLst>
              <a:path h="10492696" w="19709647">
                <a:moveTo>
                  <a:pt x="0" y="0"/>
                </a:moveTo>
                <a:lnTo>
                  <a:pt x="19709647" y="0"/>
                </a:lnTo>
                <a:lnTo>
                  <a:pt x="19709647" y="10492696"/>
                </a:lnTo>
                <a:lnTo>
                  <a:pt x="0" y="104926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5573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644201" y="2998845"/>
            <a:ext cx="8643799" cy="7178741"/>
            <a:chOff x="0" y="0"/>
            <a:chExt cx="2276556" cy="189069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276556" cy="1890697"/>
            </a:xfrm>
            <a:custGeom>
              <a:avLst/>
              <a:gdLst/>
              <a:ahLst/>
              <a:cxnLst/>
              <a:rect r="r" b="b" t="t" l="l"/>
              <a:pathLst>
                <a:path h="1890697" w="2276556">
                  <a:moveTo>
                    <a:pt x="0" y="0"/>
                  </a:moveTo>
                  <a:lnTo>
                    <a:pt x="2276556" y="0"/>
                  </a:lnTo>
                  <a:lnTo>
                    <a:pt x="2276556" y="1890697"/>
                  </a:lnTo>
                  <a:lnTo>
                    <a:pt x="0" y="189069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854823" y="3391995"/>
            <a:ext cx="8022566" cy="5849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44"/>
              </a:lnSpc>
            </a:pPr>
            <a:r>
              <a:rPr lang="en-US" sz="4174">
                <a:solidFill>
                  <a:srgbClr val="FFFFFF"/>
                </a:solidFill>
                <a:latin typeface="Open Sans"/>
              </a:rPr>
              <a:t>A classe ArvoreBinaria é a classe principal que representa a estrutura de uma árvore binária. Ela possui um atributo protegido chamado "root," que representa o nó raiz da árvore. O construtor da classe inicializa a raiz como nula.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0" y="0"/>
            <a:ext cx="18288000" cy="1028700"/>
            <a:chOff x="0" y="0"/>
            <a:chExt cx="24384000" cy="1371600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72D32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6369740" y="62653"/>
              <a:ext cx="11644520" cy="11510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z="5199">
                  <a:solidFill>
                    <a:srgbClr val="FFFFFF"/>
                  </a:solidFill>
                  <a:latin typeface="Open Sans Bold"/>
                </a:rPr>
                <a:t>Classe ArvoreBinaria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9709647" cy="10492696"/>
            <a:chOff x="0" y="0"/>
            <a:chExt cx="26279529" cy="1399026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279529" cy="13990261"/>
            </a:xfrm>
            <a:custGeom>
              <a:avLst/>
              <a:gdLst/>
              <a:ahLst/>
              <a:cxnLst/>
              <a:rect r="r" b="b" t="t" l="l"/>
              <a:pathLst>
                <a:path h="13990261" w="26279529">
                  <a:moveTo>
                    <a:pt x="0" y="0"/>
                  </a:moveTo>
                  <a:lnTo>
                    <a:pt x="26279529" y="0"/>
                  </a:lnTo>
                  <a:lnTo>
                    <a:pt x="26279529" y="13990261"/>
                  </a:lnTo>
                  <a:lnTo>
                    <a:pt x="0" y="139902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-5573"/>
              </a:stretch>
            </a:blipFill>
          </p:spPr>
        </p:sp>
        <p:grpSp>
          <p:nvGrpSpPr>
            <p:cNvPr name="Group 4" id="4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72D32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6369740" y="62653"/>
              <a:ext cx="11644520" cy="11510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z="5199">
                  <a:solidFill>
                    <a:srgbClr val="FFFFFF"/>
                  </a:solidFill>
                  <a:latin typeface="Open Sans Bold"/>
                </a:rPr>
                <a:t>Método insert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644201" y="2998845"/>
            <a:ext cx="8643799" cy="7178741"/>
            <a:chOff x="0" y="0"/>
            <a:chExt cx="2276556" cy="18906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76556" cy="1890697"/>
            </a:xfrm>
            <a:custGeom>
              <a:avLst/>
              <a:gdLst/>
              <a:ahLst/>
              <a:cxnLst/>
              <a:rect r="r" b="b" t="t" l="l"/>
              <a:pathLst>
                <a:path h="1890697" w="2276556">
                  <a:moveTo>
                    <a:pt x="0" y="0"/>
                  </a:moveTo>
                  <a:lnTo>
                    <a:pt x="2276556" y="0"/>
                  </a:lnTo>
                  <a:lnTo>
                    <a:pt x="2276556" y="1890697"/>
                  </a:lnTo>
                  <a:lnTo>
                    <a:pt x="0" y="189069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716189" y="4041941"/>
            <a:ext cx="8161200" cy="5202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945"/>
              </a:lnSpc>
            </a:pPr>
            <a:r>
              <a:rPr lang="en-US" sz="4247">
                <a:solidFill>
                  <a:srgbClr val="FFFFFF"/>
                </a:solidFill>
                <a:latin typeface="Open Sans"/>
              </a:rPr>
              <a:t>O método "insert" na classe ArvoreBinaria permite inserir um novo nó na árvore. Ele é responsável por chamar o método privado "Processar" para decidir onde inserir o novo nó na árvore.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046" r="0" b="-25046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0"/>
            <a:ext cx="18288000" cy="1028700"/>
            <a:chOff x="0" y="0"/>
            <a:chExt cx="24384000" cy="137160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72D32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6369740" y="62653"/>
              <a:ext cx="11644520" cy="11510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z="5199">
                  <a:solidFill>
                    <a:srgbClr val="FFFFFF"/>
                  </a:solidFill>
                  <a:latin typeface="Open Sans Bold"/>
                </a:rPr>
                <a:t>Método insert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0" y="0"/>
            <a:ext cx="19709647" cy="10492696"/>
            <a:chOff x="0" y="0"/>
            <a:chExt cx="26279529" cy="1399026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6279529" cy="13990261"/>
            </a:xfrm>
            <a:custGeom>
              <a:avLst/>
              <a:gdLst/>
              <a:ahLst/>
              <a:cxnLst/>
              <a:rect r="r" b="b" t="t" l="l"/>
              <a:pathLst>
                <a:path h="13990261" w="26279529">
                  <a:moveTo>
                    <a:pt x="0" y="0"/>
                  </a:moveTo>
                  <a:lnTo>
                    <a:pt x="26279529" y="0"/>
                  </a:lnTo>
                  <a:lnTo>
                    <a:pt x="26279529" y="13990261"/>
                  </a:lnTo>
                  <a:lnTo>
                    <a:pt x="0" y="139902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5573"/>
              </a:stretch>
            </a:blipFill>
          </p:spPr>
        </p:sp>
        <p:grpSp>
          <p:nvGrpSpPr>
            <p:cNvPr name="Group 11" id="11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72D32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6369740" y="62653"/>
              <a:ext cx="11644520" cy="11510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z="5199">
                  <a:solidFill>
                    <a:srgbClr val="FFFFFF"/>
                  </a:solidFill>
                  <a:latin typeface="Open Sans Bold"/>
                </a:rPr>
                <a:t>Método Processar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644201" y="2998845"/>
            <a:ext cx="8643799" cy="7178741"/>
            <a:chOff x="0" y="0"/>
            <a:chExt cx="2276556" cy="18906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276556" cy="1890697"/>
            </a:xfrm>
            <a:custGeom>
              <a:avLst/>
              <a:gdLst/>
              <a:ahLst/>
              <a:cxnLst/>
              <a:rect r="r" b="b" t="t" l="l"/>
              <a:pathLst>
                <a:path h="1890697" w="2276556">
                  <a:moveTo>
                    <a:pt x="0" y="0"/>
                  </a:moveTo>
                  <a:lnTo>
                    <a:pt x="2276556" y="0"/>
                  </a:lnTo>
                  <a:lnTo>
                    <a:pt x="2276556" y="1890697"/>
                  </a:lnTo>
                  <a:lnTo>
                    <a:pt x="0" y="189069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854823" y="3049956"/>
            <a:ext cx="8022566" cy="6584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44"/>
              </a:lnSpc>
            </a:pPr>
            <a:r>
              <a:rPr lang="en-US" sz="4174">
                <a:solidFill>
                  <a:srgbClr val="FFFFFF"/>
                </a:solidFill>
                <a:latin typeface="Open Sans"/>
              </a:rPr>
              <a:t>O método privado "Processar" é responsável por tomar a decisão de em qual lado da árvore (esquerda ou direita) deve ser inserido o novo nó com base no valor do novo nó em relação ao valor do nó atual. Ele retorna o nó raiz atualizado após a inserção.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53916" y="0"/>
            <a:ext cx="23324915" cy="13109466"/>
          </a:xfrm>
          <a:custGeom>
            <a:avLst/>
            <a:gdLst/>
            <a:ahLst/>
            <a:cxnLst/>
            <a:rect r="r" b="b" t="t" l="l"/>
            <a:pathLst>
              <a:path h="13109466" w="23324915">
                <a:moveTo>
                  <a:pt x="0" y="0"/>
                </a:moveTo>
                <a:lnTo>
                  <a:pt x="23324915" y="0"/>
                </a:lnTo>
                <a:lnTo>
                  <a:pt x="23324915" y="13109466"/>
                </a:lnTo>
                <a:lnTo>
                  <a:pt x="0" y="131094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177586"/>
            <a:chOff x="0" y="0"/>
            <a:chExt cx="24384000" cy="13570115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72D32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6369740" y="62653"/>
              <a:ext cx="11644520" cy="11510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z="5199">
                  <a:solidFill>
                    <a:srgbClr val="FFFFFF"/>
                  </a:solidFill>
                  <a:latin typeface="Open Sans Bold"/>
                </a:rPr>
                <a:t>Classe No</a:t>
              </a:r>
            </a:p>
          </p:txBody>
        </p:sp>
        <p:grpSp>
          <p:nvGrpSpPr>
            <p:cNvPr name="Group 8" id="8"/>
            <p:cNvGrpSpPr/>
            <p:nvPr/>
          </p:nvGrpSpPr>
          <p:grpSpPr>
            <a:xfrm rot="0">
              <a:off x="12858934" y="3998460"/>
              <a:ext cx="11525066" cy="9571655"/>
              <a:chOff x="0" y="0"/>
              <a:chExt cx="2276556" cy="1890697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2276556" cy="1890697"/>
              </a:xfrm>
              <a:custGeom>
                <a:avLst/>
                <a:gdLst/>
                <a:ahLst/>
                <a:cxnLst/>
                <a:rect r="r" b="b" t="t" l="l"/>
                <a:pathLst>
                  <a:path h="1890697" w="2276556">
                    <a:moveTo>
                      <a:pt x="0" y="0"/>
                    </a:moveTo>
                    <a:lnTo>
                      <a:pt x="2276556" y="0"/>
                    </a:lnTo>
                    <a:lnTo>
                      <a:pt x="2276556" y="1890697"/>
                    </a:lnTo>
                    <a:lnTo>
                      <a:pt x="0" y="1890697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13139765" y="4092008"/>
              <a:ext cx="10696755" cy="67946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5844"/>
                </a:lnSpc>
              </a:pPr>
              <a:r>
                <a:rPr lang="en-US" sz="4174">
                  <a:solidFill>
                    <a:srgbClr val="FFFFFF"/>
                  </a:solidFill>
                  <a:latin typeface="Open Sans"/>
                </a:rPr>
                <a:t>A classe No representa os nós individuais da árvore. Cada nó tem um valor ("atual") e duas referências para os nós filhos: "noesquerdo" e "nodireito." A construção de cada nó é feita com um valor específico.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046" r="0" b="-2504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4233"/>
            <a:ext cx="21043612" cy="11827289"/>
          </a:xfrm>
          <a:custGeom>
            <a:avLst/>
            <a:gdLst/>
            <a:ahLst/>
            <a:cxnLst/>
            <a:rect r="r" b="b" t="t" l="l"/>
            <a:pathLst>
              <a:path h="11827289" w="21043612">
                <a:moveTo>
                  <a:pt x="0" y="0"/>
                </a:moveTo>
                <a:lnTo>
                  <a:pt x="21043612" y="0"/>
                </a:lnTo>
                <a:lnTo>
                  <a:pt x="21043612" y="11827290"/>
                </a:lnTo>
                <a:lnTo>
                  <a:pt x="0" y="118272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10177586"/>
            <a:chOff x="0" y="0"/>
            <a:chExt cx="24384000" cy="13570115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72D32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6369740" y="62653"/>
              <a:ext cx="11644520" cy="11510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z="5199">
                  <a:solidFill>
                    <a:srgbClr val="FFFFFF"/>
                  </a:solidFill>
                  <a:latin typeface="Open Sans Bold"/>
                </a:rPr>
                <a:t>Classe ControleArvore</a:t>
              </a:r>
            </a:p>
          </p:txBody>
        </p:sp>
        <p:grpSp>
          <p:nvGrpSpPr>
            <p:cNvPr name="Group 10" id="10"/>
            <p:cNvGrpSpPr/>
            <p:nvPr/>
          </p:nvGrpSpPr>
          <p:grpSpPr>
            <a:xfrm rot="0">
              <a:off x="12858934" y="3998460"/>
              <a:ext cx="11525066" cy="9571655"/>
              <a:chOff x="0" y="0"/>
              <a:chExt cx="2276556" cy="1890697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2276556" cy="1890697"/>
              </a:xfrm>
              <a:custGeom>
                <a:avLst/>
                <a:gdLst/>
                <a:ahLst/>
                <a:cxnLst/>
                <a:rect r="r" b="b" t="t" l="l"/>
                <a:pathLst>
                  <a:path h="1890697" w="2276556">
                    <a:moveTo>
                      <a:pt x="0" y="0"/>
                    </a:moveTo>
                    <a:lnTo>
                      <a:pt x="2276556" y="0"/>
                    </a:lnTo>
                    <a:lnTo>
                      <a:pt x="2276556" y="1890697"/>
                    </a:lnTo>
                    <a:lnTo>
                      <a:pt x="0" y="1890697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13139765" y="4092008"/>
              <a:ext cx="10696755" cy="87545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5844"/>
                </a:lnSpc>
              </a:pPr>
              <a:r>
                <a:rPr lang="en-US" sz="4174">
                  <a:solidFill>
                    <a:srgbClr val="FFFFFF"/>
                  </a:solidFill>
                  <a:latin typeface="Open Sans"/>
                </a:rPr>
                <a:t>A classe ControleArvore é a classe de controle principal que interage com o usuário e gerencia a árvore binária. Ela permite a inserção de valores na árvore e exibe os valores na ordem em que foram inseridos, bem como em diferentes formas de travessia.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046" r="0" b="-2504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4233"/>
            <a:ext cx="21043612" cy="11827289"/>
          </a:xfrm>
          <a:custGeom>
            <a:avLst/>
            <a:gdLst/>
            <a:ahLst/>
            <a:cxnLst/>
            <a:rect r="r" b="b" t="t" l="l"/>
            <a:pathLst>
              <a:path h="11827289" w="21043612">
                <a:moveTo>
                  <a:pt x="0" y="0"/>
                </a:moveTo>
                <a:lnTo>
                  <a:pt x="21043612" y="0"/>
                </a:lnTo>
                <a:lnTo>
                  <a:pt x="21043612" y="11827290"/>
                </a:lnTo>
                <a:lnTo>
                  <a:pt x="0" y="118272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10177586"/>
            <a:chOff x="0" y="0"/>
            <a:chExt cx="24384000" cy="13570115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72D32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6369740" y="62653"/>
              <a:ext cx="11644520" cy="11510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z="5199">
                  <a:solidFill>
                    <a:srgbClr val="FFFFFF"/>
                  </a:solidFill>
                  <a:latin typeface="Open Sans Bold"/>
                </a:rPr>
                <a:t>Inserção de Valores</a:t>
              </a:r>
            </a:p>
          </p:txBody>
        </p:sp>
        <p:grpSp>
          <p:nvGrpSpPr>
            <p:cNvPr name="Group 10" id="10"/>
            <p:cNvGrpSpPr/>
            <p:nvPr/>
          </p:nvGrpSpPr>
          <p:grpSpPr>
            <a:xfrm rot="0">
              <a:off x="12858934" y="3998460"/>
              <a:ext cx="11525066" cy="9571655"/>
              <a:chOff x="0" y="0"/>
              <a:chExt cx="2276556" cy="1890697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2276556" cy="1890697"/>
              </a:xfrm>
              <a:custGeom>
                <a:avLst/>
                <a:gdLst/>
                <a:ahLst/>
                <a:cxnLst/>
                <a:rect r="r" b="b" t="t" l="l"/>
                <a:pathLst>
                  <a:path h="1890697" w="2276556">
                    <a:moveTo>
                      <a:pt x="0" y="0"/>
                    </a:moveTo>
                    <a:lnTo>
                      <a:pt x="2276556" y="0"/>
                    </a:lnTo>
                    <a:lnTo>
                      <a:pt x="2276556" y="1890697"/>
                    </a:lnTo>
                    <a:lnTo>
                      <a:pt x="0" y="1890697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13139765" y="4092008"/>
              <a:ext cx="10696755" cy="87545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5844"/>
                </a:lnSpc>
              </a:pPr>
              <a:r>
                <a:rPr lang="en-US" sz="4174">
                  <a:solidFill>
                    <a:srgbClr val="FFFFFF"/>
                  </a:solidFill>
                  <a:latin typeface="Open Sans"/>
                </a:rPr>
                <a:t>A classe ControleArvore solicita ao usuário que insira valores numéricos. A inserção é encerrada quando o usuário digita "-1." Os valores inseridos são armazenados em uma lista (ArrayList) e também são inseridos na árvore binária usando o método "insert."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046" r="0" b="-2504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4233"/>
            <a:ext cx="21043612" cy="11827289"/>
          </a:xfrm>
          <a:custGeom>
            <a:avLst/>
            <a:gdLst/>
            <a:ahLst/>
            <a:cxnLst/>
            <a:rect r="r" b="b" t="t" l="l"/>
            <a:pathLst>
              <a:path h="11827289" w="21043612">
                <a:moveTo>
                  <a:pt x="0" y="0"/>
                </a:moveTo>
                <a:lnTo>
                  <a:pt x="21043612" y="0"/>
                </a:lnTo>
                <a:lnTo>
                  <a:pt x="21043612" y="11827290"/>
                </a:lnTo>
                <a:lnTo>
                  <a:pt x="0" y="118272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372D3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777305" y="23177"/>
            <a:ext cx="918879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 Bold"/>
              </a:rPr>
              <a:t>Valores Inseridos na Árvore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1425820" y="6569835"/>
            <a:ext cx="6862180" cy="3717165"/>
            <a:chOff x="0" y="0"/>
            <a:chExt cx="2276556" cy="123318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276556" cy="1233185"/>
            </a:xfrm>
            <a:custGeom>
              <a:avLst/>
              <a:gdLst/>
              <a:ahLst/>
              <a:cxnLst/>
              <a:rect r="r" b="b" t="t" l="l"/>
              <a:pathLst>
                <a:path h="1233185" w="2276556">
                  <a:moveTo>
                    <a:pt x="0" y="0"/>
                  </a:moveTo>
                  <a:lnTo>
                    <a:pt x="2276556" y="0"/>
                  </a:lnTo>
                  <a:lnTo>
                    <a:pt x="2276556" y="1233185"/>
                  </a:lnTo>
                  <a:lnTo>
                    <a:pt x="0" y="123318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40329" lIns="40329" bIns="40329" rIns="40329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1672414" y="6722202"/>
            <a:ext cx="6368992" cy="2899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40"/>
              </a:lnSpc>
            </a:pPr>
            <a:r>
              <a:rPr lang="en-US" sz="3314">
                <a:solidFill>
                  <a:srgbClr val="FFFFFF"/>
                </a:solidFill>
                <a:latin typeface="Open Sans"/>
              </a:rPr>
              <a:t>Após a inserção, a apresentação exibe os valores que foram inseridos na árvore binária. Esses valores correspondem à ordem em que foram inseridos.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DAFvkm6KEb8</dc:identifier>
  <dcterms:modified xsi:type="dcterms:W3CDTF">2011-08-01T06:04:30Z</dcterms:modified>
  <cp:revision>1</cp:revision>
  <dc:title>N3 - Estrutura de Dados</dc:title>
</cp:coreProperties>
</file>

<file path=docProps/thumbnail.jpeg>
</file>